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7" autoAdjust="0"/>
    <p:restoredTop sz="94660"/>
  </p:normalViewPr>
  <p:slideViewPr>
    <p:cSldViewPr>
      <p:cViewPr>
        <p:scale>
          <a:sx n="150" d="100"/>
          <a:sy n="150" d="100"/>
        </p:scale>
        <p:origin x="-339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147.96.23.88\cannabis%204%2012.08.10\8%20CARPETAS%20PERSONALES\Israel\CSCs\Resultados\Proliferaci&#243;n%20celular\gh37\Ensayos%20proliferaci&#243;n%20gh37%20SAT-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Hoja1!$A$239</c:f>
              <c:strCache>
                <c:ptCount val="1"/>
                <c:pt idx="0">
                  <c:v>Vehiculo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Hoja1!$E$239:$G$239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0.23</c:v>
                  </c:pt>
                  <c:pt idx="2">
                    <c:v>1.83</c:v>
                  </c:pt>
                </c:numCache>
              </c:numRef>
            </c:plus>
            <c:minus>
              <c:numRef>
                <c:f>Hoja1!$E$239:$G$239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0.23</c:v>
                  </c:pt>
                  <c:pt idx="2">
                    <c:v>1.83</c:v>
                  </c:pt>
                </c:numCache>
              </c:numRef>
            </c:minus>
          </c:errBars>
          <c:cat>
            <c:strRef>
              <c:f>Hoja1!$B$238:$D$238</c:f>
              <c:strCache>
                <c:ptCount val="3"/>
                <c:pt idx="0">
                  <c:v>P0</c:v>
                </c:pt>
                <c:pt idx="1">
                  <c:v>P1</c:v>
                </c:pt>
                <c:pt idx="2">
                  <c:v>P2</c:v>
                </c:pt>
              </c:strCache>
            </c:strRef>
          </c:cat>
          <c:val>
            <c:numRef>
              <c:f>Hoja1!$B$239:$D$239</c:f>
              <c:numCache>
                <c:formatCode>0.000</c:formatCode>
                <c:ptCount val="3"/>
                <c:pt idx="0" formatCode="General">
                  <c:v>1.0</c:v>
                </c:pt>
                <c:pt idx="1">
                  <c:v>5.05</c:v>
                </c:pt>
                <c:pt idx="2">
                  <c:v>25.32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Hoja1!$A$240</c:f>
              <c:strCache>
                <c:ptCount val="1"/>
                <c:pt idx="0">
                  <c:v>SAT-L (5 uM)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Hoja1!$E$240:$G$240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0.820000000000001</c:v>
                  </c:pt>
                  <c:pt idx="2">
                    <c:v>1.750000000000001</c:v>
                  </c:pt>
                </c:numCache>
              </c:numRef>
            </c:plus>
            <c:minus>
              <c:numRef>
                <c:f>Hoja1!$E$240:$G$240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0.820000000000001</c:v>
                  </c:pt>
                  <c:pt idx="2">
                    <c:v>1.750000000000001</c:v>
                  </c:pt>
                </c:numCache>
              </c:numRef>
            </c:minus>
          </c:errBars>
          <c:cat>
            <c:strRef>
              <c:f>Hoja1!$B$238:$D$238</c:f>
              <c:strCache>
                <c:ptCount val="3"/>
                <c:pt idx="0">
                  <c:v>P0</c:v>
                </c:pt>
                <c:pt idx="1">
                  <c:v>P1</c:v>
                </c:pt>
                <c:pt idx="2">
                  <c:v>P2</c:v>
                </c:pt>
              </c:strCache>
            </c:strRef>
          </c:cat>
          <c:val>
            <c:numRef>
              <c:f>Hoja1!$B$240:$D$240</c:f>
              <c:numCache>
                <c:formatCode>0.000</c:formatCode>
                <c:ptCount val="3"/>
                <c:pt idx="0" formatCode="General">
                  <c:v>1.0</c:v>
                </c:pt>
                <c:pt idx="1">
                  <c:v>4.03</c:v>
                </c:pt>
                <c:pt idx="2">
                  <c:v>16.04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Hoja1!$A$241</c:f>
              <c:strCache>
                <c:ptCount val="1"/>
                <c:pt idx="0">
                  <c:v>Crizotinib (500nM)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Hoja1!$E$241:$G$241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0.390000000000002</c:v>
                  </c:pt>
                  <c:pt idx="2">
                    <c:v>3.87</c:v>
                  </c:pt>
                </c:numCache>
              </c:numRef>
            </c:plus>
            <c:minus>
              <c:numRef>
                <c:f>Hoja1!$E$241:$G$241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0.390000000000002</c:v>
                  </c:pt>
                  <c:pt idx="2">
                    <c:v>3.87</c:v>
                  </c:pt>
                </c:numCache>
              </c:numRef>
            </c:minus>
          </c:errBars>
          <c:cat>
            <c:strRef>
              <c:f>Hoja1!$B$238:$D$238</c:f>
              <c:strCache>
                <c:ptCount val="3"/>
                <c:pt idx="0">
                  <c:v>P0</c:v>
                </c:pt>
                <c:pt idx="1">
                  <c:v>P1</c:v>
                </c:pt>
                <c:pt idx="2">
                  <c:v>P2</c:v>
                </c:pt>
              </c:strCache>
            </c:strRef>
          </c:cat>
          <c:val>
            <c:numRef>
              <c:f>Hoja1!$B$241:$D$241</c:f>
              <c:numCache>
                <c:formatCode>0.000</c:formatCode>
                <c:ptCount val="3"/>
                <c:pt idx="0" formatCode="General">
                  <c:v>1.0</c:v>
                </c:pt>
                <c:pt idx="1">
                  <c:v>3.77</c:v>
                </c:pt>
                <c:pt idx="2">
                  <c:v>10.07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Hoja1!$A$242</c:f>
              <c:strCache>
                <c:ptCount val="1"/>
                <c:pt idx="0">
                  <c:v>SAT-L  (5 uM) / Crizotinib (500nM)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Hoja1!$E$242:$G$242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0.2</c:v>
                  </c:pt>
                  <c:pt idx="2">
                    <c:v>0.0</c:v>
                  </c:pt>
                </c:numCache>
              </c:numRef>
            </c:plus>
            <c:minus>
              <c:numRef>
                <c:f>Hoja1!$E$242:$G$242</c:f>
                <c:numCache>
                  <c:formatCode>General</c:formatCode>
                  <c:ptCount val="3"/>
                  <c:pt idx="0">
                    <c:v>0.0</c:v>
                  </c:pt>
                  <c:pt idx="1">
                    <c:v>0.2</c:v>
                  </c:pt>
                  <c:pt idx="2">
                    <c:v>0.0</c:v>
                  </c:pt>
                </c:numCache>
              </c:numRef>
            </c:minus>
          </c:errBars>
          <c:cat>
            <c:strRef>
              <c:f>Hoja1!$B$238:$D$238</c:f>
              <c:strCache>
                <c:ptCount val="3"/>
                <c:pt idx="0">
                  <c:v>P0</c:v>
                </c:pt>
                <c:pt idx="1">
                  <c:v>P1</c:v>
                </c:pt>
                <c:pt idx="2">
                  <c:v>P2</c:v>
                </c:pt>
              </c:strCache>
            </c:strRef>
          </c:cat>
          <c:val>
            <c:numRef>
              <c:f>Hoja1!$B$242:$D$242</c:f>
              <c:numCache>
                <c:formatCode>0.000</c:formatCode>
                <c:ptCount val="3"/>
                <c:pt idx="0" formatCode="General">
                  <c:v>1.0</c:v>
                </c:pt>
                <c:pt idx="1">
                  <c:v>1.670000000000002</c:v>
                </c:pt>
                <c:pt idx="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685320"/>
        <c:axId val="536688888"/>
      </c:lineChart>
      <c:catAx>
        <c:axId val="5366853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00" b="1">
                <a:latin typeface="Calibri" pitchFamily="34" charset="0"/>
              </a:defRPr>
            </a:pPr>
            <a:endParaRPr lang="nl-NL"/>
          </a:p>
        </c:txPr>
        <c:crossAx val="536688888"/>
        <c:crosses val="autoZero"/>
        <c:auto val="1"/>
        <c:lblAlgn val="ctr"/>
        <c:lblOffset val="100"/>
        <c:noMultiLvlLbl val="0"/>
      </c:catAx>
      <c:valAx>
        <c:axId val="53668888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00" b="1">
                <a:latin typeface="Calibri" pitchFamily="34" charset="0"/>
              </a:defRPr>
            </a:pPr>
            <a:endParaRPr lang="nl-NL"/>
          </a:p>
        </c:txPr>
        <c:crossAx val="536685320"/>
        <c:crosses val="autoZero"/>
        <c:crossBetween val="between"/>
      </c:valAx>
    </c:plotArea>
    <c:plotVisOnly val="1"/>
    <c:dispBlanksAs val="gap"/>
    <c:showDLblsOverMax val="0"/>
  </c:chart>
  <c:spPr>
    <a:noFill/>
    <a:ln w="0">
      <a:solidFill>
        <a:srgbClr val="FFFFFF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527F-5FC4-4F5A-84FB-7657746B2B89}" type="datetimeFigureOut">
              <a:rPr lang="es-ES" smtClean="0"/>
              <a:t>07-02-14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1345-6FA4-43EB-AB82-AB7C907FD0D6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961793" y="1942446"/>
            <a:ext cx="274392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2. </a:t>
            </a:r>
            <a:r>
              <a:rPr lang="es-ES" sz="1400" dirty="0" err="1" smtClean="0"/>
              <a:t>Cannabinoids</a:t>
            </a:r>
            <a:r>
              <a:rPr lang="es-ES" sz="1400" dirty="0" smtClean="0"/>
              <a:t> are </a:t>
            </a:r>
            <a:r>
              <a:rPr lang="en-US" sz="1400" dirty="0" smtClean="0"/>
              <a:t>provided in vials containing the cannabinoids as a resin diluted in ethanol. These vials are stored at -20ºC.</a:t>
            </a:r>
            <a:endParaRPr lang="en-U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44404" y="5146961"/>
            <a:ext cx="518457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3. In order to prepare stock solutions of cannabinoids that can be used in in vitro and in vivo experiments, ethanol must be evaporated and the required amount of cannabinoids re-solved in a lipid solvent. During the processing of samples, </a:t>
            </a:r>
            <a:r>
              <a:rPr lang="en-US" sz="1400" dirty="0"/>
              <a:t>c</a:t>
            </a:r>
            <a:r>
              <a:rPr lang="en-US" sz="1400" dirty="0" smtClean="0"/>
              <a:t>annabinoids must be protected from light and exposed to a nitrogen atmosphere as they are  photo-sensitive and can get oxidized very easily.</a:t>
            </a:r>
            <a:endParaRPr lang="en-US" sz="1400" dirty="0"/>
          </a:p>
        </p:txBody>
      </p:sp>
      <p:pic>
        <p:nvPicPr>
          <p:cNvPr id="9" name="Picture 2" descr="C:\Documents and Settings\Mar\Escritorio\Planta marihu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84" y="620688"/>
            <a:ext cx="2434771" cy="19478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11" descr="Z:\6 CARPETAS PERSONALES\Israel\Cannabis bike tour\IMG_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42446"/>
            <a:ext cx="2405518" cy="17129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6" name="Picture 2" descr="Z:\6 CARPETAS PERSONALES\Israel\Cannabis bike tour\IMG_3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2177986" cy="16336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7" name="Picture 3" descr="Z:\6 CARPETAS PERSONALES\Israel\Cannabis bike tour\IMG_3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477" y="3356992"/>
            <a:ext cx="2178215" cy="16338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179512" y="0"/>
            <a:ext cx="864096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Performing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cannabinoids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59906" y="640489"/>
            <a:ext cx="51256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1. Cannabinoid compounds (pure THC and CBD or botanical drug substances with controlled amounts of these agents) are used in our experiments and are provided by different Pharmaceutical companies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7504" y="601524"/>
            <a:ext cx="671859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4</a:t>
            </a:r>
            <a:r>
              <a:rPr lang="en-US" sz="1400" dirty="0" smtClean="0"/>
              <a:t>. One of the strategies that we use to analyze the anticancer activity of cannabinoids is studying the effect of these agents in cultured cancer cells. </a:t>
            </a:r>
            <a:endParaRPr lang="en-U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1920" y="5085184"/>
            <a:ext cx="5040560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6</a:t>
            </a:r>
            <a:r>
              <a:rPr lang="en-US" sz="1400" dirty="0" smtClean="0"/>
              <a:t>. One of the cell types in which we are analyzing the effect of cannabinoids in combination with other anticancer agents are the so-called brain-tumor derived cancer initiating cells (GICs). These cells are obtained from brain cancer patients and </a:t>
            </a:r>
            <a:r>
              <a:rPr lang="en-US" sz="1400" dirty="0"/>
              <a:t>when </a:t>
            </a:r>
            <a:r>
              <a:rPr lang="en-US" sz="1400" dirty="0" smtClean="0"/>
              <a:t>cultured form cell aggregates, named </a:t>
            </a:r>
            <a:r>
              <a:rPr lang="en-US" sz="1400" dirty="0" err="1" smtClean="0"/>
              <a:t>neuro</a:t>
            </a:r>
            <a:r>
              <a:rPr lang="en-US" sz="1400" dirty="0" smtClean="0"/>
              <a:t>-spheres). These cells are believed to be responsible for the resistance of brain tumors to current anticancer therapies. </a:t>
            </a:r>
            <a:endParaRPr lang="es-ES" sz="1400" dirty="0"/>
          </a:p>
        </p:txBody>
      </p:sp>
      <p:pic>
        <p:nvPicPr>
          <p:cNvPr id="1026" name="Picture 2" descr="\\147.96.23.88\cannabis 4 12.08.10\6 CARPETAS PERSONALES\Israel\Cannabis bike tour\Imagen 1 Culti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304" y="1268760"/>
            <a:ext cx="3464057" cy="25980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" name="9 CuadroTexto"/>
          <p:cNvSpPr txBox="1"/>
          <p:nvPr/>
        </p:nvSpPr>
        <p:spPr>
          <a:xfrm>
            <a:off x="118801" y="5101944"/>
            <a:ext cx="3424173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5</a:t>
            </a:r>
            <a:r>
              <a:rPr lang="en-US" sz="1400" dirty="0" smtClean="0"/>
              <a:t>. Cancer cells are seeded into Flask where we add the drugs at different concentrations. We frequently combine cannabinoids with other anti-cancer agents to produce a better/higher therapeutic effect.</a:t>
            </a:r>
          </a:p>
        </p:txBody>
      </p:sp>
      <p:pic>
        <p:nvPicPr>
          <p:cNvPr id="14" name="Picture 2" descr="\\147.96.23.88\cannabis 4 12.08.10\6 CARPETAS PERSONALES\Israel\Cannabis bike tour\Imagen 2 Culti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2598453" cy="34646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5385" t="-312" r="5128" b="11110"/>
          <a:stretch/>
        </p:blipFill>
        <p:spPr bwMode="auto">
          <a:xfrm>
            <a:off x="6337293" y="2567781"/>
            <a:ext cx="2555187" cy="215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770450" y="3955703"/>
            <a:ext cx="348591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100" dirty="0" smtClean="0"/>
              <a:t>Israel López-</a:t>
            </a:r>
            <a:r>
              <a:rPr lang="es-ES" sz="1100" dirty="0" err="1" smtClean="0"/>
              <a:t>Valero’s</a:t>
            </a:r>
            <a:r>
              <a:rPr lang="es-ES" sz="1100" dirty="0" smtClean="0"/>
              <a:t> PhD </a:t>
            </a:r>
            <a:r>
              <a:rPr lang="es-ES" sz="1100" dirty="0" err="1" smtClean="0"/>
              <a:t>Thesis</a:t>
            </a:r>
            <a:r>
              <a:rPr lang="es-ES" sz="1100" dirty="0" smtClean="0"/>
              <a:t> </a:t>
            </a:r>
            <a:r>
              <a:rPr lang="es-ES" sz="1100" dirty="0" err="1" smtClean="0"/>
              <a:t>project</a:t>
            </a:r>
            <a:r>
              <a:rPr lang="es-ES" sz="1100" dirty="0" smtClean="0"/>
              <a:t> </a:t>
            </a:r>
            <a:r>
              <a:rPr lang="es-ES" sz="1100" dirty="0" err="1" smtClean="0"/>
              <a:t>is</a:t>
            </a:r>
            <a:r>
              <a:rPr lang="es-ES" sz="1100" dirty="0" smtClean="0"/>
              <a:t> </a:t>
            </a:r>
            <a:r>
              <a:rPr lang="es-ES" sz="1100" dirty="0" err="1" smtClean="0"/>
              <a:t>aimed</a:t>
            </a:r>
            <a:r>
              <a:rPr lang="es-ES" sz="1100" dirty="0" smtClean="0"/>
              <a:t> at </a:t>
            </a:r>
            <a:r>
              <a:rPr lang="es-ES" sz="1100" dirty="0" err="1" smtClean="0"/>
              <a:t>optimizing</a:t>
            </a:r>
            <a:r>
              <a:rPr lang="es-ES" sz="1100" dirty="0" smtClean="0"/>
              <a:t> </a:t>
            </a:r>
            <a:r>
              <a:rPr lang="es-ES" sz="1100" dirty="0" err="1" smtClean="0"/>
              <a:t>the</a:t>
            </a:r>
            <a:r>
              <a:rPr lang="es-ES" sz="1100" dirty="0" smtClean="0"/>
              <a:t> use of </a:t>
            </a:r>
            <a:r>
              <a:rPr lang="es-ES" sz="1100" dirty="0" err="1" smtClean="0"/>
              <a:t>cannabinoids</a:t>
            </a:r>
            <a:r>
              <a:rPr lang="es-ES" sz="1100" dirty="0" smtClean="0"/>
              <a:t> as </a:t>
            </a:r>
            <a:r>
              <a:rPr lang="es-ES" sz="1100" dirty="0" err="1" smtClean="0"/>
              <a:t>anticancer</a:t>
            </a:r>
            <a:r>
              <a:rPr lang="es-ES" sz="1100" dirty="0" smtClean="0"/>
              <a:t> </a:t>
            </a:r>
            <a:r>
              <a:rPr lang="es-ES" sz="1100" dirty="0" err="1" smtClean="0"/>
              <a:t>agents</a:t>
            </a:r>
            <a:r>
              <a:rPr lang="es-ES" sz="1100" dirty="0" smtClean="0"/>
              <a:t> in glioma (</a:t>
            </a:r>
            <a:r>
              <a:rPr lang="es-ES" sz="1100" dirty="0" err="1" smtClean="0"/>
              <a:t>Funding</a:t>
            </a:r>
            <a:r>
              <a:rPr lang="es-ES" sz="1100" dirty="0" smtClean="0"/>
              <a:t> </a:t>
            </a:r>
            <a:r>
              <a:rPr lang="es-ES" sz="1100" dirty="0" err="1" smtClean="0"/>
              <a:t>kindly</a:t>
            </a:r>
            <a:r>
              <a:rPr lang="es-ES" sz="1100" dirty="0" smtClean="0"/>
              <a:t> </a:t>
            </a:r>
            <a:r>
              <a:rPr lang="es-ES" sz="1100" dirty="0" err="1" smtClean="0"/>
              <a:t>provided</a:t>
            </a:r>
            <a:r>
              <a:rPr lang="es-ES" sz="1100" dirty="0" smtClean="0"/>
              <a:t> </a:t>
            </a:r>
            <a:r>
              <a:rPr lang="es-ES" sz="1100" dirty="0" err="1" smtClean="0"/>
              <a:t>by</a:t>
            </a:r>
            <a:r>
              <a:rPr lang="es-ES" sz="1100" dirty="0" smtClean="0"/>
              <a:t> Medical Cannabis </a:t>
            </a:r>
            <a:r>
              <a:rPr lang="es-ES" sz="1100" dirty="0" err="1" smtClean="0"/>
              <a:t>bike</a:t>
            </a:r>
            <a:r>
              <a:rPr lang="es-ES" sz="1100" dirty="0" smtClean="0"/>
              <a:t> tour </a:t>
            </a:r>
            <a:r>
              <a:rPr lang="es-ES" sz="1100" dirty="0" err="1" smtClean="0"/>
              <a:t>is</a:t>
            </a:r>
            <a:r>
              <a:rPr lang="es-ES" sz="1100" dirty="0"/>
              <a:t> </a:t>
            </a:r>
            <a:r>
              <a:rPr lang="es-ES" sz="1100" dirty="0" err="1" smtClean="0"/>
              <a:t>being</a:t>
            </a:r>
            <a:r>
              <a:rPr lang="es-ES" sz="1100" dirty="0" smtClean="0"/>
              <a:t> </a:t>
            </a:r>
            <a:r>
              <a:rPr lang="es-ES" sz="1100" dirty="0" err="1" smtClean="0"/>
              <a:t>used</a:t>
            </a:r>
            <a:r>
              <a:rPr lang="es-ES" sz="1100" dirty="0" smtClean="0"/>
              <a:t> to </a:t>
            </a:r>
            <a:r>
              <a:rPr lang="es-ES" sz="1100" dirty="0" err="1" smtClean="0"/>
              <a:t>cover</a:t>
            </a:r>
            <a:r>
              <a:rPr lang="es-ES" sz="1100" dirty="0" smtClean="0"/>
              <a:t>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costs</a:t>
            </a:r>
            <a:r>
              <a:rPr lang="es-ES" sz="1100" dirty="0" smtClean="0"/>
              <a:t> of </a:t>
            </a:r>
            <a:r>
              <a:rPr lang="es-ES" sz="1100" dirty="0" err="1" smtClean="0"/>
              <a:t>Israel’s</a:t>
            </a:r>
            <a:r>
              <a:rPr lang="es-ES" sz="1100" dirty="0" smtClean="0"/>
              <a:t> </a:t>
            </a:r>
            <a:r>
              <a:rPr lang="es-ES" sz="1100" dirty="0" err="1" smtClean="0"/>
              <a:t>contract</a:t>
            </a:r>
            <a:r>
              <a:rPr lang="es-ES" sz="1100" dirty="0" smtClean="0"/>
              <a:t>)</a:t>
            </a:r>
            <a:endParaRPr lang="es-ES" sz="1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0"/>
            <a:ext cx="864096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cannabinoid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anticancer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0478" y="4306969"/>
            <a:ext cx="5197109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The combination of cannabinoids and other anticancer agents kills </a:t>
            </a:r>
            <a:r>
              <a:rPr lang="en-US" sz="1400" b="1" dirty="0" err="1" smtClean="0"/>
              <a:t>Glioma</a:t>
            </a:r>
            <a:r>
              <a:rPr lang="en-US" sz="1400" b="1" dirty="0" smtClean="0"/>
              <a:t> initiating cells in vitro. </a:t>
            </a:r>
          </a:p>
          <a:p>
            <a:pPr algn="just"/>
            <a:r>
              <a:rPr lang="en-US" sz="1400" dirty="0" smtClean="0"/>
              <a:t>GICs are </a:t>
            </a:r>
            <a:r>
              <a:rPr lang="en-US" sz="1400" dirty="0"/>
              <a:t>dissociated, counted and seeded at low cell density. After 5 days of incubation with </a:t>
            </a:r>
            <a:r>
              <a:rPr lang="en-US" sz="1400" dirty="0" smtClean="0"/>
              <a:t>cannabinoids </a:t>
            </a:r>
            <a:r>
              <a:rPr lang="en-US" sz="1400" dirty="0"/>
              <a:t>and other compounds (P1), </a:t>
            </a:r>
            <a:r>
              <a:rPr lang="en-US" sz="1400" dirty="0" err="1"/>
              <a:t>neurospheres</a:t>
            </a:r>
            <a:r>
              <a:rPr lang="en-US" sz="1400" dirty="0"/>
              <a:t> are dissociated and total cells counted. </a:t>
            </a:r>
            <a:r>
              <a:rPr lang="en-US" altLang="es-ES" sz="1400" dirty="0"/>
              <a:t>Next, equal numbers of cells are re-plated at initial density and treated during </a:t>
            </a:r>
            <a:r>
              <a:rPr lang="en-US" altLang="es-ES" sz="1400" dirty="0" smtClean="0"/>
              <a:t>5 </a:t>
            </a:r>
            <a:r>
              <a:rPr lang="en-US" altLang="es-ES" sz="1400" dirty="0"/>
              <a:t>more </a:t>
            </a:r>
            <a:r>
              <a:rPr lang="en-US" altLang="es-ES" sz="1400" dirty="0" smtClean="0"/>
              <a:t>days (P2</a:t>
            </a:r>
            <a:r>
              <a:rPr lang="en-US" altLang="es-ES" sz="1400" dirty="0"/>
              <a:t>). </a:t>
            </a:r>
            <a:r>
              <a:rPr lang="en-US" altLang="es-ES" sz="1400" dirty="0" smtClean="0"/>
              <a:t>The figure shows that the </a:t>
            </a:r>
            <a:r>
              <a:rPr lang="en-US" altLang="es-ES" sz="1400" dirty="0"/>
              <a:t>combined treatment with cannabinoids and other </a:t>
            </a:r>
            <a:r>
              <a:rPr lang="en-US" altLang="es-ES" sz="1400" dirty="0" smtClean="0"/>
              <a:t>anticancer agents </a:t>
            </a:r>
            <a:r>
              <a:rPr lang="en-US" altLang="es-ES" sz="1400" dirty="0"/>
              <a:t>(green line) eliminates </a:t>
            </a:r>
            <a:r>
              <a:rPr lang="en-US" altLang="es-ES" sz="1400" dirty="0" smtClean="0"/>
              <a:t>the population of GICs.</a:t>
            </a:r>
            <a:endParaRPr lang="en-US" altLang="es-ES" sz="1400" dirty="0"/>
          </a:p>
        </p:txBody>
      </p:sp>
      <p:grpSp>
        <p:nvGrpSpPr>
          <p:cNvPr id="5" name="4 Grupo"/>
          <p:cNvGrpSpPr/>
          <p:nvPr/>
        </p:nvGrpSpPr>
        <p:grpSpPr>
          <a:xfrm>
            <a:off x="1442214" y="1765505"/>
            <a:ext cx="3284538" cy="2517775"/>
            <a:chOff x="2689987" y="2195768"/>
            <a:chExt cx="3284538" cy="2517775"/>
          </a:xfrm>
        </p:grpSpPr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3869624" y="2297408"/>
              <a:ext cx="15562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Glioma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Initiating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cells</a:t>
              </a:r>
              <a:endParaRPr lang="es-ES" altLang="es-E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" name="6 CuadroTexto"/>
            <p:cNvSpPr txBox="1"/>
            <p:nvPr/>
          </p:nvSpPr>
          <p:spPr bwMode="auto">
            <a:xfrm>
              <a:off x="2689987" y="2195768"/>
              <a:ext cx="615950" cy="2098675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 err="1" smtClean="0">
                  <a:latin typeface="Calibri" pitchFamily="34" charset="0"/>
                  <a:cs typeface="+mn-cs"/>
                </a:rPr>
                <a:t>Fold</a:t>
              </a:r>
              <a:r>
                <a:rPr lang="es-ES" sz="1400" b="1" dirty="0" smtClean="0">
                  <a:latin typeface="Calibri" pitchFamily="34" charset="0"/>
                  <a:cs typeface="+mn-cs"/>
                </a:rPr>
                <a:t> </a:t>
              </a:r>
              <a:r>
                <a:rPr lang="es-ES" sz="1400" b="1" dirty="0" err="1" smtClean="0">
                  <a:latin typeface="Calibri" pitchFamily="34" charset="0"/>
                  <a:cs typeface="+mn-cs"/>
                </a:rPr>
                <a:t>increase</a:t>
              </a:r>
              <a:r>
                <a:rPr lang="es-ES" sz="1400" b="1" dirty="0" smtClean="0">
                  <a:latin typeface="Calibri" pitchFamily="34" charset="0"/>
                  <a:cs typeface="+mn-cs"/>
                </a:rPr>
                <a:t> (</a:t>
              </a:r>
              <a:r>
                <a:rPr lang="es-ES" sz="1400" b="1" dirty="0" err="1" smtClean="0">
                  <a:latin typeface="Calibri" pitchFamily="34" charset="0"/>
                  <a:cs typeface="+mn-cs"/>
                </a:rPr>
                <a:t>regarding</a:t>
              </a:r>
              <a:r>
                <a:rPr lang="es-ES" sz="1400" b="1" dirty="0" smtClean="0">
                  <a:latin typeface="Calibri" pitchFamily="34" charset="0"/>
                  <a:cs typeface="+mn-cs"/>
                </a:rPr>
                <a:t> </a:t>
              </a:r>
              <a:r>
                <a:rPr lang="es-ES" sz="1400" b="1" dirty="0" err="1" smtClean="0">
                  <a:latin typeface="Calibri" pitchFamily="34" charset="0"/>
                  <a:cs typeface="+mn-cs"/>
                </a:rPr>
                <a:t>initial</a:t>
              </a:r>
              <a:r>
                <a:rPr lang="es-ES" sz="1400" b="1" dirty="0" smtClean="0">
                  <a:latin typeface="Calibri" pitchFamily="34" charset="0"/>
                  <a:cs typeface="+mn-cs"/>
                </a:rPr>
                <a:t> </a:t>
              </a:r>
              <a:r>
                <a:rPr lang="es-ES" sz="1400" b="1" dirty="0" err="1" smtClean="0">
                  <a:latin typeface="Calibri" pitchFamily="34" charset="0"/>
                  <a:cs typeface="+mn-cs"/>
                </a:rPr>
                <a:t>numer</a:t>
              </a:r>
              <a:r>
                <a:rPr lang="es-ES" sz="1400" b="1" dirty="0" smtClean="0">
                  <a:latin typeface="Calibri" pitchFamily="34" charset="0"/>
                  <a:cs typeface="+mn-cs"/>
                </a:rPr>
                <a:t> of </a:t>
              </a:r>
              <a:r>
                <a:rPr lang="es-ES" sz="1400" b="1" dirty="0" err="1" smtClean="0">
                  <a:latin typeface="Calibri" pitchFamily="34" charset="0"/>
                  <a:cs typeface="+mn-cs"/>
                </a:rPr>
                <a:t>cells</a:t>
              </a:r>
              <a:r>
                <a:rPr lang="es-ES" sz="1400" b="1" dirty="0" smtClean="0">
                  <a:latin typeface="Calibri" pitchFamily="34" charset="0"/>
                  <a:cs typeface="+mn-cs"/>
                </a:rPr>
                <a:t>) </a:t>
              </a:r>
              <a:endParaRPr lang="es-ES" sz="1400" b="1" dirty="0">
                <a:latin typeface="Calibri" pitchFamily="34" charset="0"/>
                <a:cs typeface="+mn-cs"/>
              </a:endParaRPr>
            </a:p>
          </p:txBody>
        </p:sp>
        <p:graphicFrame>
          <p:nvGraphicFramePr>
            <p:cNvPr id="8" name="6 Gráfico"/>
            <p:cNvGraphicFramePr/>
            <p:nvPr>
              <p:extLst>
                <p:ext uri="{D42A27DB-BD31-4B8C-83A1-F6EECF244321}">
                  <p14:modId xmlns:p14="http://schemas.microsoft.com/office/powerpoint/2010/main" val="1890821285"/>
                </p:ext>
              </p:extLst>
            </p:nvPr>
          </p:nvGraphicFramePr>
          <p:xfrm>
            <a:off x="3310700" y="2364043"/>
            <a:ext cx="2663825" cy="2095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27 CuadroTexto"/>
            <p:cNvSpPr txBox="1">
              <a:spLocks noChangeArrowheads="1"/>
            </p:cNvSpPr>
            <p:nvPr/>
          </p:nvSpPr>
          <p:spPr bwMode="auto">
            <a:xfrm>
              <a:off x="4387025" y="4408743"/>
              <a:ext cx="9096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1400" b="1" dirty="0" err="1" smtClean="0">
                  <a:solidFill>
                    <a:schemeClr val="tx1"/>
                  </a:solidFill>
                  <a:latin typeface="Calibri" pitchFamily="34" charset="0"/>
                </a:rPr>
                <a:t>Passages</a:t>
              </a:r>
              <a:endParaRPr lang="es-ES" altLang="es-E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51 Grupo"/>
          <p:cNvGrpSpPr>
            <a:grpSpLocks/>
          </p:cNvGrpSpPr>
          <p:nvPr/>
        </p:nvGrpSpPr>
        <p:grpSpPr bwMode="auto">
          <a:xfrm>
            <a:off x="4726752" y="2006031"/>
            <a:ext cx="2763136" cy="1203027"/>
            <a:chOff x="1988840" y="1475656"/>
            <a:chExt cx="2433835" cy="1203311"/>
          </a:xfrm>
        </p:grpSpPr>
        <p:cxnSp>
          <p:nvCxnSpPr>
            <p:cNvPr id="11" name="10 Conector recto"/>
            <p:cNvCxnSpPr/>
            <p:nvPr/>
          </p:nvCxnSpPr>
          <p:spPr bwMode="auto">
            <a:xfrm>
              <a:off x="1988840" y="1613801"/>
              <a:ext cx="3028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8 CuadroTexto"/>
            <p:cNvSpPr txBox="1">
              <a:spLocks noChangeArrowheads="1"/>
            </p:cNvSpPr>
            <p:nvPr/>
          </p:nvSpPr>
          <p:spPr bwMode="auto">
            <a:xfrm>
              <a:off x="2276872" y="1475656"/>
              <a:ext cx="1074281" cy="27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12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No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treatment</a:t>
              </a:r>
              <a:endParaRPr lang="es-ES" altLang="es-E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13" name="12 Conector recto"/>
            <p:cNvCxnSpPr/>
            <p:nvPr/>
          </p:nvCxnSpPr>
          <p:spPr bwMode="auto">
            <a:xfrm>
              <a:off x="1988840" y="1885328"/>
              <a:ext cx="3028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 bwMode="auto">
            <a:xfrm>
              <a:off x="1988840" y="2131448"/>
              <a:ext cx="30286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3 CuadroTexto"/>
            <p:cNvSpPr txBox="1">
              <a:spLocks noChangeArrowheads="1"/>
            </p:cNvSpPr>
            <p:nvPr/>
          </p:nvSpPr>
          <p:spPr bwMode="auto">
            <a:xfrm>
              <a:off x="2268290" y="1737237"/>
              <a:ext cx="2154385" cy="27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1200" b="1" dirty="0">
                  <a:solidFill>
                    <a:schemeClr val="tx1"/>
                  </a:solidFill>
                  <a:latin typeface="Calibri" pitchFamily="34" charset="0"/>
                </a:rPr>
                <a:t>   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THC + CBD (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low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doses)</a:t>
              </a:r>
              <a:endParaRPr lang="es-ES" altLang="es-E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14 CuadroTexto"/>
            <p:cNvSpPr txBox="1">
              <a:spLocks noChangeArrowheads="1"/>
            </p:cNvSpPr>
            <p:nvPr/>
          </p:nvSpPr>
          <p:spPr bwMode="auto">
            <a:xfrm>
              <a:off x="2290163" y="1980600"/>
              <a:ext cx="2132512" cy="27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12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Anticancer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agent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(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low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doses)</a:t>
              </a:r>
              <a:endParaRPr lang="es-ES" altLang="es-E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17" name="16 Conector recto"/>
            <p:cNvCxnSpPr/>
            <p:nvPr/>
          </p:nvCxnSpPr>
          <p:spPr bwMode="auto">
            <a:xfrm>
              <a:off x="1988840" y="2363278"/>
              <a:ext cx="301323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6 CuadroTexto"/>
            <p:cNvSpPr txBox="1">
              <a:spLocks noChangeArrowheads="1"/>
            </p:cNvSpPr>
            <p:nvPr/>
          </p:nvSpPr>
          <p:spPr bwMode="auto">
            <a:xfrm>
              <a:off x="2290163" y="2217193"/>
              <a:ext cx="2132512" cy="4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s-ES" altLang="es-ES" sz="12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Cannabinoid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s-ES" altLang="es-ES" sz="1200" b="1" dirty="0">
                  <a:solidFill>
                    <a:schemeClr val="tx1"/>
                  </a:solidFill>
                  <a:latin typeface="Calibri" pitchFamily="34" charset="0"/>
                </a:rPr>
                <a:t>+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anticancer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agent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(</a:t>
              </a:r>
              <a:r>
                <a:rPr lang="es-ES" altLang="es-ES" sz="1200" b="1" dirty="0" err="1" smtClean="0">
                  <a:solidFill>
                    <a:schemeClr val="tx1"/>
                  </a:solidFill>
                  <a:latin typeface="Calibri" pitchFamily="34" charset="0"/>
                </a:rPr>
                <a:t>low</a:t>
              </a:r>
              <a:r>
                <a:rPr lang="es-ES" altLang="es-ES" sz="1200" b="1" dirty="0" smtClean="0">
                  <a:solidFill>
                    <a:schemeClr val="tx1"/>
                  </a:solidFill>
                  <a:latin typeface="Calibri" pitchFamily="34" charset="0"/>
                </a:rPr>
                <a:t> doses)</a:t>
              </a:r>
              <a:endParaRPr lang="es-ES" altLang="es-E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547059" y="1031404"/>
            <a:ext cx="821931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7. Here we show a representation of the results obtained in experiments performed in the lab with GICs thanks to the support of </a:t>
            </a:r>
            <a:r>
              <a:rPr lang="en-US" sz="1400" dirty="0" smtClean="0"/>
              <a:t>MC </a:t>
            </a:r>
            <a:r>
              <a:rPr lang="en-US" sz="1400" smtClean="0"/>
              <a:t>Biketour</a:t>
            </a:r>
            <a:endParaRPr lang="es-ES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8552" y="285100"/>
            <a:ext cx="864096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Cannabinoids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32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9513" y="1196752"/>
            <a:ext cx="878439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7</a:t>
            </a:r>
            <a:r>
              <a:rPr lang="en-US" sz="1400" dirty="0" smtClean="0"/>
              <a:t>. After confirming </a:t>
            </a:r>
            <a:r>
              <a:rPr lang="en-US" sz="1400" i="1" dirty="0" smtClean="0"/>
              <a:t>in vitro </a:t>
            </a:r>
            <a:r>
              <a:rPr lang="en-US" sz="1400" dirty="0" smtClean="0"/>
              <a:t>results we try to reproduce these experiments </a:t>
            </a:r>
            <a:r>
              <a:rPr lang="en-US" sz="1400" b="1" i="1" dirty="0" smtClean="0"/>
              <a:t>in vivo</a:t>
            </a:r>
            <a:r>
              <a:rPr lang="en-US" sz="1400" dirty="0" smtClean="0"/>
              <a:t>, treating the animals with the same combination of cannabinoids and other anticancer agents. To this aim, tumors are generated  by intracranial injection of GICs. Once the tumors have reached a certain volume animals are treated with different drugs, including cannabinoids and tumor growth and animal survival are </a:t>
            </a:r>
            <a:r>
              <a:rPr lang="en-US" sz="1400" dirty="0" err="1" smtClean="0"/>
              <a:t>analized</a:t>
            </a:r>
            <a:r>
              <a:rPr lang="en-US" sz="1400" dirty="0"/>
              <a:t>.</a:t>
            </a:r>
          </a:p>
        </p:txBody>
      </p:sp>
      <p:pic>
        <p:nvPicPr>
          <p:cNvPr id="9" name="Picture 4" descr="Z:\6 CARPETAS PERSONALES\Israel\Cannabis bike tour\IMG_3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96" y="2291409"/>
            <a:ext cx="2879736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5" descr="Z:\6 CARPETAS PERSONALES\Israel\Cannabis bike tour\IMG_3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424" y="2291169"/>
            <a:ext cx="2879736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6" descr="Z:\6 CARPETAS PERSONALES\Israel\Cannabis bike tour\IMG_3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91169"/>
            <a:ext cx="2879736" cy="216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11 CuadroTexto"/>
          <p:cNvSpPr txBox="1"/>
          <p:nvPr/>
        </p:nvSpPr>
        <p:spPr>
          <a:xfrm>
            <a:off x="179511" y="4553548"/>
            <a:ext cx="8784393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Israel </a:t>
            </a:r>
            <a:r>
              <a:rPr lang="en-US" sz="1100" dirty="0" err="1" smtClean="0"/>
              <a:t>López</a:t>
            </a:r>
            <a:r>
              <a:rPr lang="en-US" sz="1100" dirty="0" smtClean="0"/>
              <a:t> Valero and David </a:t>
            </a:r>
            <a:r>
              <a:rPr lang="en-US" sz="1100" dirty="0" err="1" smtClean="0"/>
              <a:t>Dávila</a:t>
            </a:r>
            <a:r>
              <a:rPr lang="en-US" sz="1100" dirty="0" smtClean="0"/>
              <a:t> (a postdoc who is also working in the project) administer cannabinoids orally (using a gavage) to animals in which brain tumors have been generated.</a:t>
            </a:r>
            <a:endParaRPr lang="en-US" sz="11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1" y="242570"/>
            <a:ext cx="864096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cannabinoid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anticancer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599</Words>
  <Application>Microsoft Macintosh PowerPoint</Application>
  <PresentationFormat>Diavoorstelling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Tema de Office</vt:lpstr>
      <vt:lpstr>PowerPoint-presentatie</vt:lpstr>
      <vt:lpstr>PowerPoint-presentatie</vt:lpstr>
      <vt:lpstr>PowerPoint-presentatie</vt:lpstr>
      <vt:lpstr>PowerPoint-presentatie</vt:lpstr>
    </vt:vector>
  </TitlesOfParts>
  <Company>UCM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Tania</dc:creator>
  <cp:lastModifiedBy>luc krol</cp:lastModifiedBy>
  <cp:revision>15</cp:revision>
  <cp:lastPrinted>2014-02-06T15:00:55Z</cp:lastPrinted>
  <dcterms:created xsi:type="dcterms:W3CDTF">2014-02-05T16:59:54Z</dcterms:created>
  <dcterms:modified xsi:type="dcterms:W3CDTF">2014-02-06T23:32:18Z</dcterms:modified>
</cp:coreProperties>
</file>